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7"/>
  </p:notesMasterIdLst>
  <p:sldIdLst>
    <p:sldId id="282" r:id="rId5"/>
    <p:sldId id="283" r:id="rId6"/>
    <p:sldId id="300" r:id="rId7"/>
    <p:sldId id="284" r:id="rId8"/>
    <p:sldId id="287" r:id="rId9"/>
    <p:sldId id="298" r:id="rId10"/>
    <p:sldId id="299" r:id="rId11"/>
    <p:sldId id="302" r:id="rId12"/>
    <p:sldId id="301" r:id="rId13"/>
    <p:sldId id="294" r:id="rId14"/>
    <p:sldId id="296"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19" autoAdjust="0"/>
  </p:normalViewPr>
  <p:slideViewPr>
    <p:cSldViewPr snapToGrid="0">
      <p:cViewPr varScale="1">
        <p:scale>
          <a:sx n="72" d="100"/>
          <a:sy n="72" d="100"/>
        </p:scale>
        <p:origin x="534"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8/5/layout/Centered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01B965F8-E325-43B3-80B3-B9D1E0388BA4}">
      <dgm:prSet/>
      <dgm:spPr/>
      <dgm:t>
        <a:bodyPr/>
        <a:lstStyle/>
        <a:p>
          <a:pPr>
            <a:lnSpc>
              <a:spcPct val="100000"/>
            </a:lnSpc>
            <a:defRPr b="1"/>
          </a:pPr>
          <a:r>
            <a:rPr lang="en-US" b="1" dirty="0"/>
            <a:t>Initial Dataset</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pPr>
            <a:lnSpc>
              <a:spcPct val="100000"/>
            </a:lnSpc>
          </a:pPr>
          <a:r>
            <a:rPr lang="en-US" sz="1600" dirty="0"/>
            <a:t>Data was obtained from the City of Chicago Data Portal</a:t>
          </a:r>
        </a:p>
        <a:p>
          <a:pPr>
            <a:lnSpc>
              <a:spcPct val="100000"/>
            </a:lnSpc>
          </a:pPr>
          <a:r>
            <a:rPr lang="en-US" sz="1600" dirty="0"/>
            <a:t>Data spanned from 2016-2019 and contained over 1 million records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dgm:spPr/>
      <dgm:t>
        <a:bodyPr/>
        <a:lstStyle/>
        <a:p>
          <a:pPr>
            <a:lnSpc>
              <a:spcPct val="100000"/>
            </a:lnSpc>
            <a:defRPr b="1"/>
          </a:pPr>
          <a:r>
            <a:rPr lang="en-US" b="1" dirty="0"/>
            <a:t>Building a Manageable Dataset</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custT="1"/>
      <dgm:spPr/>
      <dgm:t>
        <a:bodyPr/>
        <a:lstStyle/>
        <a:p>
          <a:pPr>
            <a:lnSpc>
              <a:spcPct val="100000"/>
            </a:lnSpc>
          </a:pPr>
          <a:r>
            <a:rPr lang="en-US" sz="1600" dirty="0"/>
            <a:t>Used 2016-2018 as model training data</a:t>
          </a:r>
        </a:p>
        <a:p>
          <a:pPr>
            <a:lnSpc>
              <a:spcPct val="100000"/>
            </a:lnSpc>
          </a:pPr>
          <a:r>
            <a:rPr lang="en-US" sz="1600" dirty="0"/>
            <a:t>Removed unwanted columns</a:t>
          </a:r>
        </a:p>
        <a:p>
          <a:pPr>
            <a:lnSpc>
              <a:spcPct val="100000"/>
            </a:lnSpc>
          </a:pPr>
          <a:r>
            <a:rPr lang="en-US" sz="1600" dirty="0"/>
            <a:t>Label and one hot encoded non-numerical columns</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pPr>
            <a:lnSpc>
              <a:spcPct val="100000"/>
            </a:lnSpc>
            <a:defRPr b="1"/>
          </a:pPr>
          <a:r>
            <a:rPr lang="en-US" b="1" dirty="0"/>
            <a:t>Data Analysis Focus</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pPr>
            <a:lnSpc>
              <a:spcPct val="100000"/>
            </a:lnSpc>
          </a:pPr>
          <a:r>
            <a:rPr lang="en-US" sz="1600" dirty="0"/>
            <a:t>Map visualization of crime occurrence</a:t>
          </a:r>
        </a:p>
        <a:p>
          <a:pPr>
            <a:lnSpc>
              <a:spcPct val="100000"/>
            </a:lnSpc>
          </a:pPr>
          <a:r>
            <a:rPr lang="en-US" sz="1600" dirty="0"/>
            <a:t>Total recorded crimes that resulted in arrests and non-arrests</a:t>
          </a:r>
        </a:p>
        <a:p>
          <a:pPr>
            <a:lnSpc>
              <a:spcPct val="100000"/>
            </a:lnSpc>
          </a:pPr>
          <a:r>
            <a:rPr lang="en-US" sz="1600" dirty="0"/>
            <a:t>Top ten overall crime types by count and percentage of arrests</a:t>
          </a:r>
        </a:p>
        <a:p>
          <a:pPr>
            <a:lnSpc>
              <a:spcPct val="100000"/>
            </a:lnSpc>
          </a:pPr>
          <a:r>
            <a:rPr lang="en-US" sz="1600" dirty="0"/>
            <a:t>Top ten crime types by highest arrest percentage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F2BE277-F681-4CB5-BCBC-299F7BBDB3A3}" type="pres">
      <dgm:prSet presAssocID="{05317A65-8390-4E3C-8A24-9C1005BCEABA}" presName="root" presStyleCnt="0">
        <dgm:presLayoutVars>
          <dgm:dir/>
          <dgm:resizeHandles val="exact"/>
        </dgm:presLayoutVars>
      </dgm:prSet>
      <dgm:spPr/>
    </dgm:pt>
    <dgm:pt modelId="{1AF2EE3A-F497-4E92-87BC-24617ACF974A}" type="pres">
      <dgm:prSet presAssocID="{01B965F8-E325-43B3-80B3-B9D1E0388BA4}" presName="compNode" presStyleCnt="0"/>
      <dgm:spPr/>
    </dgm:pt>
    <dgm:pt modelId="{A4B5C666-1BC1-4FA8-946C-CCCEA6DEC69C}" type="pres">
      <dgm:prSet presAssocID="{01B965F8-E325-43B3-80B3-B9D1E0388BA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3E591E0-7380-4DF5-96C2-4F314AB360DB}" type="pres">
      <dgm:prSet presAssocID="{01B965F8-E325-43B3-80B3-B9D1E0388BA4}" presName="iconSpace" presStyleCnt="0"/>
      <dgm:spPr/>
    </dgm:pt>
    <dgm:pt modelId="{563C9F38-A986-4352-944B-BB0CD28C20C8}" type="pres">
      <dgm:prSet presAssocID="{01B965F8-E325-43B3-80B3-B9D1E0388BA4}" presName="parTx" presStyleLbl="revTx" presStyleIdx="0" presStyleCnt="6">
        <dgm:presLayoutVars>
          <dgm:chMax val="0"/>
          <dgm:chPref val="0"/>
        </dgm:presLayoutVars>
      </dgm:prSet>
      <dgm:spPr/>
    </dgm:pt>
    <dgm:pt modelId="{FAE29036-0C3B-4E05-A815-646A77B9FD53}" type="pres">
      <dgm:prSet presAssocID="{01B965F8-E325-43B3-80B3-B9D1E0388BA4}" presName="txSpace" presStyleCnt="0"/>
      <dgm:spPr/>
    </dgm:pt>
    <dgm:pt modelId="{F8169D12-F16F-42AC-BA5C-BBAE3DA1FBCB}" type="pres">
      <dgm:prSet presAssocID="{01B965F8-E325-43B3-80B3-B9D1E0388BA4}" presName="desTx" presStyleLbl="revTx" presStyleIdx="1" presStyleCnt="6">
        <dgm:presLayoutVars/>
      </dgm:prSet>
      <dgm:spPr/>
    </dgm:pt>
    <dgm:pt modelId="{EEF05A06-FBD5-42B4-A019-B89BAAB54ED2}" type="pres">
      <dgm:prSet presAssocID="{D9FB109A-2592-4A30-94DA-80D89CA21E17}" presName="sibTrans" presStyleCnt="0"/>
      <dgm:spPr/>
    </dgm:pt>
    <dgm:pt modelId="{186B761E-AAF1-45B1-9D98-76696E94BDDE}" type="pres">
      <dgm:prSet presAssocID="{E1C50BCF-4341-4FE3-909A-A05E62610686}" presName="compNode" presStyleCnt="0"/>
      <dgm:spPr/>
    </dgm:pt>
    <dgm:pt modelId="{C89A0F0A-5D38-45B8-83EE-FBB3932EDAD6}" type="pres">
      <dgm:prSet presAssocID="{E1C50BCF-4341-4FE3-909A-A05E6261068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A0C6232C-C2E3-48DD-B4CC-E660A19C4AB4}" type="pres">
      <dgm:prSet presAssocID="{E1C50BCF-4341-4FE3-909A-A05E62610686}" presName="iconSpace" presStyleCnt="0"/>
      <dgm:spPr/>
    </dgm:pt>
    <dgm:pt modelId="{558BB83D-9B85-4CDD-B2B0-A3855FCE32EC}" type="pres">
      <dgm:prSet presAssocID="{E1C50BCF-4341-4FE3-909A-A05E62610686}" presName="parTx" presStyleLbl="revTx" presStyleIdx="2" presStyleCnt="6" custLinFactNeighborY="0">
        <dgm:presLayoutVars>
          <dgm:chMax val="0"/>
          <dgm:chPref val="0"/>
        </dgm:presLayoutVars>
      </dgm:prSet>
      <dgm:spPr/>
    </dgm:pt>
    <dgm:pt modelId="{13D33898-ED57-4CCB-9867-9D58FF3E57E7}" type="pres">
      <dgm:prSet presAssocID="{E1C50BCF-4341-4FE3-909A-A05E62610686}" presName="txSpace" presStyleCnt="0"/>
      <dgm:spPr/>
    </dgm:pt>
    <dgm:pt modelId="{4F7F6FCD-C2C8-435D-84D4-FFBD93780BB5}" type="pres">
      <dgm:prSet presAssocID="{E1C50BCF-4341-4FE3-909A-A05E62610686}" presName="desTx" presStyleLbl="revTx" presStyleIdx="3" presStyleCnt="6">
        <dgm:presLayoutVars/>
      </dgm:prSet>
      <dgm:spPr/>
    </dgm:pt>
    <dgm:pt modelId="{7613AF6F-ED87-47B5-810F-E1EF7B6089D5}" type="pres">
      <dgm:prSet presAssocID="{DA290AD4-4CCE-4E29-8FD8-F344753A610C}" presName="sibTrans" presStyleCnt="0"/>
      <dgm:spPr/>
    </dgm:pt>
    <dgm:pt modelId="{15656397-F177-439D-88DF-A301FE520C57}" type="pres">
      <dgm:prSet presAssocID="{E25CB8D7-2E39-4D62-85A9-BEB48A46DBE6}" presName="compNode" presStyleCnt="0"/>
      <dgm:spPr/>
    </dgm:pt>
    <dgm:pt modelId="{A643432C-DA0E-43BD-886F-C5EC5A3A070E}" type="pres">
      <dgm:prSet presAssocID="{E25CB8D7-2E39-4D62-85A9-BEB48A46DBE6}" presName="iconRect" presStyleLbl="nod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87A1B831-4A8A-456C-B6CE-6BAC5783E5F9}" type="pres">
      <dgm:prSet presAssocID="{E25CB8D7-2E39-4D62-85A9-BEB48A46DBE6}" presName="iconSpace" presStyleCnt="0"/>
      <dgm:spPr/>
    </dgm:pt>
    <dgm:pt modelId="{D8970665-FFA3-46F5-8555-9AFF92A76B5E}" type="pres">
      <dgm:prSet presAssocID="{E25CB8D7-2E39-4D62-85A9-BEB48A46DBE6}" presName="parTx" presStyleLbl="revTx" presStyleIdx="4" presStyleCnt="6">
        <dgm:presLayoutVars>
          <dgm:chMax val="0"/>
          <dgm:chPref val="0"/>
        </dgm:presLayoutVars>
      </dgm:prSet>
      <dgm:spPr/>
    </dgm:pt>
    <dgm:pt modelId="{D9F5958E-4350-4DE3-9EF6-2999F6276C91}" type="pres">
      <dgm:prSet presAssocID="{E25CB8D7-2E39-4D62-85A9-BEB48A46DBE6}" presName="txSpace" presStyleCnt="0"/>
      <dgm:spPr/>
    </dgm:pt>
    <dgm:pt modelId="{95B31B4D-E1F1-47CF-AC79-62289EFE50AF}" type="pres">
      <dgm:prSet presAssocID="{E25CB8D7-2E39-4D62-85A9-BEB48A46DBE6}" presName="desTx" presStyleLbl="revTx" presStyleIdx="5" presStyleCnt="6">
        <dgm:presLayoutVars/>
      </dgm:prSet>
      <dgm:spPr/>
    </dgm:pt>
  </dgm:ptLst>
  <dgm:cxnLst>
    <dgm:cxn modelId="{76C2B31A-D28D-4419-9C6D-6AF2C31AACB5}" srcId="{E1C50BCF-4341-4FE3-909A-A05E62610686}" destId="{022A9CC9-DE66-45F5-BC7C-F82FCC7EA29A}" srcOrd="0" destOrd="0" parTransId="{226D4D88-ED77-4EAA-AB66-FF7829EF4692}" sibTransId="{6B616B54-4F7E-4C19-AB07-CF929DE0226E}"/>
    <dgm:cxn modelId="{0DC86539-8578-4E40-8C20-DD83000DCFEE}" type="presOf" srcId="{E1C50BCF-4341-4FE3-909A-A05E62610686}" destId="{558BB83D-9B85-4CDD-B2B0-A3855FCE32EC}" srcOrd="0" destOrd="0" presId="urn:microsoft.com/office/officeart/2018/5/layout/CenteredIconLabelDescriptionList"/>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8B34D794-61B4-4397-9D13-78557C902117}" type="presOf" srcId="{D456CB0D-7FD2-4EF8-BAE5-7BB68CBD569C}" destId="{F8169D12-F16F-42AC-BA5C-BBAE3DA1FBCB}" srcOrd="0" destOrd="0" presId="urn:microsoft.com/office/officeart/2018/5/layout/CenteredIconLabelDescriptionList"/>
    <dgm:cxn modelId="{3CE090A0-12C1-4496-AFA5-7B8A87A738BD}" srcId="{E25CB8D7-2E39-4D62-85A9-BEB48A46DBE6}" destId="{FEA0EDC1-022C-43AF-809A-43A91E8CBF17}" srcOrd="0" destOrd="0" parTransId="{559973B4-D0F4-4A49-A038-9D777A950745}" sibTransId="{07076A80-BF1A-4A31-9612-2DC93C15CE8D}"/>
    <dgm:cxn modelId="{6BE408AB-0488-4BEE-86EE-72F1CD83E6B7}" type="presOf" srcId="{05317A65-8390-4E3C-8A24-9C1005BCEABA}" destId="{2F2BE277-F681-4CB5-BCBC-299F7BBDB3A3}" srcOrd="0" destOrd="0" presId="urn:microsoft.com/office/officeart/2018/5/layout/CenteredIconLabelDescriptionList"/>
    <dgm:cxn modelId="{DCC756BF-8846-411D-A43A-9DCD497855F5}" srcId="{01B965F8-E325-43B3-80B3-B9D1E0388BA4}" destId="{D456CB0D-7FD2-4EF8-BAE5-7BB68CBD569C}" srcOrd="0" destOrd="0" parTransId="{2CA6D229-346F-4A50-9D72-6871FD9014D2}" sibTransId="{89661896-A979-48DD-8B17-88222238DBD0}"/>
    <dgm:cxn modelId="{E24E65CA-9554-4F6B-8ECB-A5E107D85027}" type="presOf" srcId="{FEA0EDC1-022C-43AF-809A-43A91E8CBF17}" destId="{95B31B4D-E1F1-47CF-AC79-62289EFE50AF}" srcOrd="0" destOrd="0" presId="urn:microsoft.com/office/officeart/2018/5/layout/CenteredIconLabelDescriptionList"/>
    <dgm:cxn modelId="{C746E1DB-6C1C-4011-8F33-80397E2199E4}" srcId="{05317A65-8390-4E3C-8A24-9C1005BCEABA}" destId="{E1C50BCF-4341-4FE3-909A-A05E62610686}" srcOrd="1" destOrd="0" parTransId="{37287D1C-9A77-4D5F-9D2B-78D65EC7BE06}" sibTransId="{DA290AD4-4CCE-4E29-8FD8-F344753A610C}"/>
    <dgm:cxn modelId="{79C5B0E2-F4E5-4C73-8DFA-E83D41795D18}" type="presOf" srcId="{E25CB8D7-2E39-4D62-85A9-BEB48A46DBE6}" destId="{D8970665-FFA3-46F5-8555-9AFF92A76B5E}" srcOrd="0" destOrd="0" presId="urn:microsoft.com/office/officeart/2018/5/layout/CenteredIconLabelDescriptionList"/>
    <dgm:cxn modelId="{0A900DE3-D9ED-431F-AEC7-A108B39E062A}" type="presOf" srcId="{022A9CC9-DE66-45F5-BC7C-F82FCC7EA29A}" destId="{4F7F6FCD-C2C8-435D-84D4-FFBD93780BB5}" srcOrd="0" destOrd="0" presId="urn:microsoft.com/office/officeart/2018/5/layout/CenteredIconLabelDescriptionList"/>
    <dgm:cxn modelId="{856E67F7-D85E-4887-89A9-8ED920C833E5}" type="presOf" srcId="{01B965F8-E325-43B3-80B3-B9D1E0388BA4}" destId="{563C9F38-A986-4352-944B-BB0CD28C20C8}" srcOrd="0" destOrd="0" presId="urn:microsoft.com/office/officeart/2018/5/layout/CenteredIconLabelDescriptionList"/>
    <dgm:cxn modelId="{5F3324F2-9FD0-44A8-874E-E342251B76C3}" type="presParOf" srcId="{2F2BE277-F681-4CB5-BCBC-299F7BBDB3A3}" destId="{1AF2EE3A-F497-4E92-87BC-24617ACF974A}" srcOrd="0" destOrd="0" presId="urn:microsoft.com/office/officeart/2018/5/layout/CenteredIconLabelDescriptionList"/>
    <dgm:cxn modelId="{B2E6711B-3DAF-4FA8-89A5-177B4D92207A}" type="presParOf" srcId="{1AF2EE3A-F497-4E92-87BC-24617ACF974A}" destId="{A4B5C666-1BC1-4FA8-946C-CCCEA6DEC69C}" srcOrd="0" destOrd="0" presId="urn:microsoft.com/office/officeart/2018/5/layout/CenteredIconLabelDescriptionList"/>
    <dgm:cxn modelId="{872822A2-52D2-459A-9CCF-170CACD221F6}" type="presParOf" srcId="{1AF2EE3A-F497-4E92-87BC-24617ACF974A}" destId="{33E591E0-7380-4DF5-96C2-4F314AB360DB}" srcOrd="1" destOrd="0" presId="urn:microsoft.com/office/officeart/2018/5/layout/CenteredIconLabelDescriptionList"/>
    <dgm:cxn modelId="{11F8C08C-CCD7-47C2-A7D8-BA9D129ABDB2}" type="presParOf" srcId="{1AF2EE3A-F497-4E92-87BC-24617ACF974A}" destId="{563C9F38-A986-4352-944B-BB0CD28C20C8}" srcOrd="2" destOrd="0" presId="urn:microsoft.com/office/officeart/2018/5/layout/CenteredIconLabelDescriptionList"/>
    <dgm:cxn modelId="{28FBF4F9-F228-489C-8F35-1C32DFDEF900}" type="presParOf" srcId="{1AF2EE3A-F497-4E92-87BC-24617ACF974A}" destId="{FAE29036-0C3B-4E05-A815-646A77B9FD53}" srcOrd="3" destOrd="0" presId="urn:microsoft.com/office/officeart/2018/5/layout/CenteredIconLabelDescriptionList"/>
    <dgm:cxn modelId="{74BC2C69-A283-4068-A524-19AF3B3BFC49}" type="presParOf" srcId="{1AF2EE3A-F497-4E92-87BC-24617ACF974A}" destId="{F8169D12-F16F-42AC-BA5C-BBAE3DA1FBCB}" srcOrd="4" destOrd="0" presId="urn:microsoft.com/office/officeart/2018/5/layout/CenteredIconLabelDescriptionList"/>
    <dgm:cxn modelId="{FA6C456C-A049-4397-8FB8-76AA53856A60}" type="presParOf" srcId="{2F2BE277-F681-4CB5-BCBC-299F7BBDB3A3}" destId="{EEF05A06-FBD5-42B4-A019-B89BAAB54ED2}" srcOrd="1" destOrd="0" presId="urn:microsoft.com/office/officeart/2018/5/layout/CenteredIconLabelDescriptionList"/>
    <dgm:cxn modelId="{0DD4DFEE-FAD2-46C2-9F20-DF2E5FE91E62}" type="presParOf" srcId="{2F2BE277-F681-4CB5-BCBC-299F7BBDB3A3}" destId="{186B761E-AAF1-45B1-9D98-76696E94BDDE}" srcOrd="2" destOrd="0" presId="urn:microsoft.com/office/officeart/2018/5/layout/CenteredIconLabelDescriptionList"/>
    <dgm:cxn modelId="{C241983D-301B-48F3-83E4-DF4B7E52F849}" type="presParOf" srcId="{186B761E-AAF1-45B1-9D98-76696E94BDDE}" destId="{C89A0F0A-5D38-45B8-83EE-FBB3932EDAD6}" srcOrd="0" destOrd="0" presId="urn:microsoft.com/office/officeart/2018/5/layout/CenteredIconLabelDescriptionList"/>
    <dgm:cxn modelId="{845146A6-066E-4215-8ACE-C772A8009233}" type="presParOf" srcId="{186B761E-AAF1-45B1-9D98-76696E94BDDE}" destId="{A0C6232C-C2E3-48DD-B4CC-E660A19C4AB4}" srcOrd="1" destOrd="0" presId="urn:microsoft.com/office/officeart/2018/5/layout/CenteredIconLabelDescriptionList"/>
    <dgm:cxn modelId="{4DF75B61-A8AC-418E-8C2B-6BF6A3838A0E}" type="presParOf" srcId="{186B761E-AAF1-45B1-9D98-76696E94BDDE}" destId="{558BB83D-9B85-4CDD-B2B0-A3855FCE32EC}" srcOrd="2" destOrd="0" presId="urn:microsoft.com/office/officeart/2018/5/layout/CenteredIconLabelDescriptionList"/>
    <dgm:cxn modelId="{9D41D3EF-0DFC-46F4-BB0A-C588AC4D3CF6}" type="presParOf" srcId="{186B761E-AAF1-45B1-9D98-76696E94BDDE}" destId="{13D33898-ED57-4CCB-9867-9D58FF3E57E7}" srcOrd="3" destOrd="0" presId="urn:microsoft.com/office/officeart/2018/5/layout/CenteredIconLabelDescriptionList"/>
    <dgm:cxn modelId="{FDC47BD6-46D2-4309-BE72-C759A1FDF12C}" type="presParOf" srcId="{186B761E-AAF1-45B1-9D98-76696E94BDDE}" destId="{4F7F6FCD-C2C8-435D-84D4-FFBD93780BB5}" srcOrd="4" destOrd="0" presId="urn:microsoft.com/office/officeart/2018/5/layout/CenteredIconLabelDescriptionList"/>
    <dgm:cxn modelId="{D62EBE47-0890-45D8-B012-9C2AB01DD24F}" type="presParOf" srcId="{2F2BE277-F681-4CB5-BCBC-299F7BBDB3A3}" destId="{7613AF6F-ED87-47B5-810F-E1EF7B6089D5}" srcOrd="3" destOrd="0" presId="urn:microsoft.com/office/officeart/2018/5/layout/CenteredIconLabelDescriptionList"/>
    <dgm:cxn modelId="{0B699F2B-1BD8-43E3-8CA3-3EE028F97654}" type="presParOf" srcId="{2F2BE277-F681-4CB5-BCBC-299F7BBDB3A3}" destId="{15656397-F177-439D-88DF-A301FE520C57}" srcOrd="4" destOrd="0" presId="urn:microsoft.com/office/officeart/2018/5/layout/CenteredIconLabelDescriptionList"/>
    <dgm:cxn modelId="{7D2F8B59-1641-4A03-A53C-EFF4CEBCC5B4}" type="presParOf" srcId="{15656397-F177-439D-88DF-A301FE520C57}" destId="{A643432C-DA0E-43BD-886F-C5EC5A3A070E}" srcOrd="0" destOrd="0" presId="urn:microsoft.com/office/officeart/2018/5/layout/CenteredIconLabelDescriptionList"/>
    <dgm:cxn modelId="{41F539A9-D140-4424-BAE0-08945475C411}" type="presParOf" srcId="{15656397-F177-439D-88DF-A301FE520C57}" destId="{87A1B831-4A8A-456C-B6CE-6BAC5783E5F9}" srcOrd="1" destOrd="0" presId="urn:microsoft.com/office/officeart/2018/5/layout/CenteredIconLabelDescriptionList"/>
    <dgm:cxn modelId="{3EBEEED9-2EB7-4BDD-BDEC-2114806F060C}" type="presParOf" srcId="{15656397-F177-439D-88DF-A301FE520C57}" destId="{D8970665-FFA3-46F5-8555-9AFF92A76B5E}" srcOrd="2" destOrd="0" presId="urn:microsoft.com/office/officeart/2018/5/layout/CenteredIconLabelDescriptionList"/>
    <dgm:cxn modelId="{565D3354-C62F-4229-8F5F-102A453654A4}" type="presParOf" srcId="{15656397-F177-439D-88DF-A301FE520C57}" destId="{D9F5958E-4350-4DE3-9EF6-2999F6276C91}" srcOrd="3" destOrd="0" presId="urn:microsoft.com/office/officeart/2018/5/layout/CenteredIconLabelDescriptionList"/>
    <dgm:cxn modelId="{93E03C61-95AC-45CE-B766-1B71CB2EB0D6}" type="presParOf" srcId="{15656397-F177-439D-88DF-A301FE520C57}" destId="{95B31B4D-E1F1-47CF-AC79-62289EFE50AF}" srcOrd="4" destOrd="0" presId="urn:microsoft.com/office/officeart/2018/5/layout/CenteredIconLabelDescription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B5C666-1BC1-4FA8-946C-CCCEA6DEC69C}">
      <dsp:nvSpPr>
        <dsp:cNvPr id="0" name=""/>
        <dsp:cNvSpPr/>
      </dsp:nvSpPr>
      <dsp:spPr>
        <a:xfrm>
          <a:off x="1076969" y="40257"/>
          <a:ext cx="1150594" cy="11505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63C9F38-A986-4352-944B-BB0CD28C20C8}">
      <dsp:nvSpPr>
        <dsp:cNvPr id="0" name=""/>
        <dsp:cNvSpPr/>
      </dsp:nvSpPr>
      <dsp:spPr>
        <a:xfrm>
          <a:off x="8560"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Initial Dataset</a:t>
          </a:r>
        </a:p>
      </dsp:txBody>
      <dsp:txXfrm>
        <a:off x="8560" y="1351403"/>
        <a:ext cx="3287411" cy="493111"/>
      </dsp:txXfrm>
    </dsp:sp>
    <dsp:sp modelId="{F8169D12-F16F-42AC-BA5C-BBAE3DA1FBCB}">
      <dsp:nvSpPr>
        <dsp:cNvPr id="0" name=""/>
        <dsp:cNvSpPr/>
      </dsp:nvSpPr>
      <dsp:spPr>
        <a:xfrm>
          <a:off x="8560"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Data was obtained from the City of Chicago Data Portal</a:t>
          </a:r>
        </a:p>
        <a:p>
          <a:pPr marL="0" lvl="0" indent="0" algn="ctr" defTabSz="711200">
            <a:lnSpc>
              <a:spcPct val="100000"/>
            </a:lnSpc>
            <a:spcBef>
              <a:spcPct val="0"/>
            </a:spcBef>
            <a:spcAft>
              <a:spcPct val="35000"/>
            </a:spcAft>
            <a:buNone/>
          </a:pPr>
          <a:r>
            <a:rPr lang="en-US" sz="1600" kern="1200" dirty="0"/>
            <a:t>Data spanned from 2016-2019 and contained over 1 million records </a:t>
          </a:r>
        </a:p>
      </dsp:txBody>
      <dsp:txXfrm>
        <a:off x="8560" y="1919190"/>
        <a:ext cx="3287411" cy="1854833"/>
      </dsp:txXfrm>
    </dsp:sp>
    <dsp:sp modelId="{C89A0F0A-5D38-45B8-83EE-FBB3932EDAD6}">
      <dsp:nvSpPr>
        <dsp:cNvPr id="0" name=""/>
        <dsp:cNvSpPr/>
      </dsp:nvSpPr>
      <dsp:spPr>
        <a:xfrm>
          <a:off x="4939677" y="40257"/>
          <a:ext cx="1150594" cy="11505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8BB83D-9B85-4CDD-B2B0-A3855FCE32EC}">
      <dsp:nvSpPr>
        <dsp:cNvPr id="0" name=""/>
        <dsp:cNvSpPr/>
      </dsp:nvSpPr>
      <dsp:spPr>
        <a:xfrm>
          <a:off x="3871269"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Building a Manageable Dataset</a:t>
          </a:r>
        </a:p>
      </dsp:txBody>
      <dsp:txXfrm>
        <a:off x="3871269" y="1351403"/>
        <a:ext cx="3287411" cy="493111"/>
      </dsp:txXfrm>
    </dsp:sp>
    <dsp:sp modelId="{4F7F6FCD-C2C8-435D-84D4-FFBD93780BB5}">
      <dsp:nvSpPr>
        <dsp:cNvPr id="0" name=""/>
        <dsp:cNvSpPr/>
      </dsp:nvSpPr>
      <dsp:spPr>
        <a:xfrm>
          <a:off x="3871269"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Used 2016-2018 as model training data</a:t>
          </a:r>
        </a:p>
        <a:p>
          <a:pPr marL="0" lvl="0" indent="0" algn="ctr" defTabSz="711200">
            <a:lnSpc>
              <a:spcPct val="100000"/>
            </a:lnSpc>
            <a:spcBef>
              <a:spcPct val="0"/>
            </a:spcBef>
            <a:spcAft>
              <a:spcPct val="35000"/>
            </a:spcAft>
            <a:buNone/>
          </a:pPr>
          <a:r>
            <a:rPr lang="en-US" sz="1600" kern="1200" dirty="0"/>
            <a:t>Removed unwanted columns</a:t>
          </a:r>
        </a:p>
        <a:p>
          <a:pPr marL="0" lvl="0" indent="0" algn="ctr" defTabSz="711200">
            <a:lnSpc>
              <a:spcPct val="100000"/>
            </a:lnSpc>
            <a:spcBef>
              <a:spcPct val="0"/>
            </a:spcBef>
            <a:spcAft>
              <a:spcPct val="35000"/>
            </a:spcAft>
            <a:buNone/>
          </a:pPr>
          <a:r>
            <a:rPr lang="en-US" sz="1600" kern="1200" dirty="0"/>
            <a:t>Label and one hot encoded non-numerical columns</a:t>
          </a:r>
        </a:p>
      </dsp:txBody>
      <dsp:txXfrm>
        <a:off x="3871269" y="1919190"/>
        <a:ext cx="3287411" cy="1854833"/>
      </dsp:txXfrm>
    </dsp:sp>
    <dsp:sp modelId="{A643432C-DA0E-43BD-886F-C5EC5A3A070E}">
      <dsp:nvSpPr>
        <dsp:cNvPr id="0" name=""/>
        <dsp:cNvSpPr/>
      </dsp:nvSpPr>
      <dsp:spPr>
        <a:xfrm>
          <a:off x="8802386" y="40257"/>
          <a:ext cx="1150594" cy="1150594"/>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8970665-FFA3-46F5-8555-9AFF92A76B5E}">
      <dsp:nvSpPr>
        <dsp:cNvPr id="0" name=""/>
        <dsp:cNvSpPr/>
      </dsp:nvSpPr>
      <dsp:spPr>
        <a:xfrm>
          <a:off x="7733977" y="1351403"/>
          <a:ext cx="3287411" cy="4931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b="1"/>
          </a:pPr>
          <a:r>
            <a:rPr lang="en-US" sz="1900" b="1" kern="1200" dirty="0"/>
            <a:t>Data Analysis Focus</a:t>
          </a:r>
        </a:p>
      </dsp:txBody>
      <dsp:txXfrm>
        <a:off x="7733977" y="1351403"/>
        <a:ext cx="3287411" cy="493111"/>
      </dsp:txXfrm>
    </dsp:sp>
    <dsp:sp modelId="{95B31B4D-E1F1-47CF-AC79-62289EFE50AF}">
      <dsp:nvSpPr>
        <dsp:cNvPr id="0" name=""/>
        <dsp:cNvSpPr/>
      </dsp:nvSpPr>
      <dsp:spPr>
        <a:xfrm>
          <a:off x="7733977" y="1919190"/>
          <a:ext cx="3287411" cy="1854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Map visualization of crime occurrence</a:t>
          </a:r>
        </a:p>
        <a:p>
          <a:pPr marL="0" lvl="0" indent="0" algn="ctr" defTabSz="711200">
            <a:lnSpc>
              <a:spcPct val="100000"/>
            </a:lnSpc>
            <a:spcBef>
              <a:spcPct val="0"/>
            </a:spcBef>
            <a:spcAft>
              <a:spcPct val="35000"/>
            </a:spcAft>
            <a:buNone/>
          </a:pPr>
          <a:r>
            <a:rPr lang="en-US" sz="1600" kern="1200" dirty="0"/>
            <a:t>Total recorded crimes that resulted in arrests and non-arrests</a:t>
          </a:r>
        </a:p>
        <a:p>
          <a:pPr marL="0" lvl="0" indent="0" algn="ctr" defTabSz="711200">
            <a:lnSpc>
              <a:spcPct val="100000"/>
            </a:lnSpc>
            <a:spcBef>
              <a:spcPct val="0"/>
            </a:spcBef>
            <a:spcAft>
              <a:spcPct val="35000"/>
            </a:spcAft>
            <a:buNone/>
          </a:pPr>
          <a:r>
            <a:rPr lang="en-US" sz="1600" kern="1200" dirty="0"/>
            <a:t>Top ten overall crime types by count and percentage of arrests</a:t>
          </a:r>
        </a:p>
        <a:p>
          <a:pPr marL="0" lvl="0" indent="0" algn="ctr" defTabSz="711200">
            <a:lnSpc>
              <a:spcPct val="100000"/>
            </a:lnSpc>
            <a:spcBef>
              <a:spcPct val="0"/>
            </a:spcBef>
            <a:spcAft>
              <a:spcPct val="35000"/>
            </a:spcAft>
            <a:buNone/>
          </a:pPr>
          <a:r>
            <a:rPr lang="en-US" sz="1600" kern="1200" dirty="0"/>
            <a:t>Top ten crime types by highest arrest percentage </a:t>
          </a:r>
        </a:p>
      </dsp:txBody>
      <dsp:txXfrm>
        <a:off x="7733977" y="1919190"/>
        <a:ext cx="3287411" cy="1854833"/>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399F6-42F0-4559-B0AD-98CBF64ED38B}" type="datetimeFigureOut">
              <a:rPr lang="en-US" smtClean="0"/>
              <a:t>5/26/2020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8D84D-A5C0-4A93-BB59-47DFF4E6B778}" type="slidenum">
              <a:rPr lang="en-US" smtClean="0"/>
              <a:t>‹#›</a:t>
            </a:fld>
            <a:endParaRPr lang="en-US"/>
          </a:p>
        </p:txBody>
      </p:sp>
    </p:spTree>
    <p:extLst>
      <p:ext uri="{BB962C8B-B14F-4D97-AF65-F5344CB8AC3E}">
        <p14:creationId xmlns:p14="http://schemas.microsoft.com/office/powerpoint/2010/main" val="72912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5/26/2020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5/26/2020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5/26/2020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5/26/2020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5/26/2020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5/26/2020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5/26/2020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wresearch.org/fact-tank/2017/03/01/most-violent-and-property-crimes-in-the-u-s-go-unsolved/" TargetMode="Externa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7E1E02D-9BF1-48C2-8D9F-7B46D4B49955}"/>
              </a:ext>
            </a:extLst>
          </p:cNvPr>
          <p:cNvPicPr>
            <a:picLocks noChangeAspect="1"/>
          </p:cNvPicPr>
          <p:nvPr/>
        </p:nvPicPr>
        <p:blipFill>
          <a:blip r:embed="rId3"/>
          <a:stretch>
            <a:fillRect/>
          </a:stretch>
        </p:blipFill>
        <p:spPr>
          <a:xfrm>
            <a:off x="0" y="0"/>
            <a:ext cx="12191999" cy="6864858"/>
          </a:xfrm>
          <a:prstGeom prst="rect">
            <a:avLst/>
          </a:prstGeom>
        </p:spPr>
      </p:pic>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342348" y="5435378"/>
            <a:ext cx="10225530" cy="692671"/>
          </a:xfrm>
        </p:spPr>
        <p:txBody>
          <a:bodyPr>
            <a:normAutofit fontScale="90000"/>
          </a:bodyPr>
          <a:lstStyle/>
          <a:p>
            <a:r>
              <a:rPr lang="en-US" sz="4000" dirty="0">
                <a:solidFill>
                  <a:schemeClr val="bg1"/>
                </a:solidFill>
              </a:rPr>
              <a:t>Chicago CRIME</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366643" y="5988841"/>
            <a:ext cx="3421269" cy="390633"/>
          </a:xfrm>
        </p:spPr>
        <p:txBody>
          <a:bodyPr>
            <a:normAutofit/>
          </a:bodyPr>
          <a:lstStyle/>
          <a:p>
            <a:r>
              <a:rPr lang="en-US" dirty="0">
                <a:solidFill>
                  <a:schemeClr val="bg1"/>
                </a:solidFill>
              </a:rPr>
              <a:t>A MACHINE LEARNING EXPLORATION</a:t>
            </a:r>
          </a:p>
        </p:txBody>
      </p:sp>
      <p:sp>
        <p:nvSpPr>
          <p:cNvPr id="7" name="TextBox 6">
            <a:extLst>
              <a:ext uri="{FF2B5EF4-FFF2-40B4-BE49-F238E27FC236}">
                <a16:creationId xmlns:a16="http://schemas.microsoft.com/office/drawing/2014/main" id="{F09864E8-79F7-4BC7-82C5-786C2A7FE99F}"/>
              </a:ext>
            </a:extLst>
          </p:cNvPr>
          <p:cNvSpPr txBox="1"/>
          <p:nvPr/>
        </p:nvSpPr>
        <p:spPr>
          <a:xfrm>
            <a:off x="8693426" y="5547625"/>
            <a:ext cx="2971800" cy="923330"/>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Sue Young, Teodora Latinska and Tricia Miller</a:t>
            </a:r>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88E49D8-479C-4689-8B29-9F1143D29389}"/>
              </a:ext>
            </a:extLst>
          </p:cNvPr>
          <p:cNvSpPr>
            <a:spLocks noGrp="1"/>
          </p:cNvSpPr>
          <p:nvPr>
            <p:ph type="title"/>
          </p:nvPr>
        </p:nvSpPr>
        <p:spPr>
          <a:xfrm>
            <a:off x="8013433" y="1005840"/>
            <a:ext cx="3568661" cy="618666"/>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Under the hood</a:t>
            </a:r>
          </a:p>
        </p:txBody>
      </p:sp>
      <p:sp>
        <p:nvSpPr>
          <p:cNvPr id="38" name="Rectangle 37">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0F82AE1C-2DFB-4EF9-AD1C-E8EB7CDD81C4}"/>
              </a:ext>
            </a:extLst>
          </p:cNvPr>
          <p:cNvSpPr>
            <a:spLocks noGrp="1"/>
          </p:cNvSpPr>
          <p:nvPr>
            <p:ph type="body" sz="half" idx="2"/>
          </p:nvPr>
        </p:nvSpPr>
        <p:spPr>
          <a:xfrm>
            <a:off x="8013433" y="1890875"/>
            <a:ext cx="3568661" cy="4761715"/>
          </a:xfrm>
        </p:spPr>
        <p:txBody>
          <a:bodyPr vert="horz" lIns="91440" tIns="45720" rIns="91440" bIns="45720" rtlCol="0" anchor="ctr">
            <a:normAutofit/>
          </a:bodyPr>
          <a:lstStyle/>
          <a:p>
            <a:pPr>
              <a:buFont typeface="Wingdings 2" panose="05020102010507070707" pitchFamily="18" charset="2"/>
              <a:buChar char=""/>
            </a:pPr>
            <a:r>
              <a:rPr lang="en-US" sz="1900" dirty="0">
                <a:solidFill>
                  <a:schemeClr val="tx1">
                    <a:lumMod val="75000"/>
                    <a:lumOff val="25000"/>
                  </a:schemeClr>
                </a:solidFill>
              </a:rPr>
              <a:t> Python</a:t>
            </a:r>
          </a:p>
          <a:p>
            <a:pPr>
              <a:buFont typeface="Wingdings 2" panose="05020102010507070707" pitchFamily="18" charset="2"/>
              <a:buChar char=""/>
            </a:pPr>
            <a:r>
              <a:rPr lang="en-US" sz="1900" dirty="0">
                <a:solidFill>
                  <a:schemeClr val="tx1">
                    <a:lumMod val="75000"/>
                    <a:lumOff val="25000"/>
                  </a:schemeClr>
                </a:solidFill>
              </a:rPr>
              <a:t> Pandas</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Sklearn</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Plotly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Tableau</a:t>
            </a:r>
          </a:p>
          <a:p>
            <a:pPr>
              <a:buFont typeface="Wingdings 2" panose="05020102010507070707" pitchFamily="18" charset="2"/>
              <a:buChar char=""/>
            </a:pPr>
            <a:r>
              <a:rPr lang="en-US" sz="1900" dirty="0">
                <a:solidFill>
                  <a:schemeClr val="tx1">
                    <a:lumMod val="75000"/>
                    <a:lumOff val="25000"/>
                  </a:schemeClr>
                </a:solidFill>
              </a:rPr>
              <a:t> </a:t>
            </a:r>
            <a:r>
              <a:rPr lang="en-US" sz="1900" dirty="0" err="1">
                <a:solidFill>
                  <a:schemeClr val="tx1">
                    <a:lumMod val="75000"/>
                    <a:lumOff val="25000"/>
                  </a:schemeClr>
                </a:solidFill>
              </a:rPr>
              <a:t>Jquery</a:t>
            </a:r>
            <a:endParaRPr lang="en-US" sz="1900" dirty="0">
              <a:solidFill>
                <a:schemeClr val="tx1">
                  <a:lumMod val="75000"/>
                  <a:lumOff val="25000"/>
                </a:schemeClr>
              </a:solidFill>
            </a:endParaRPr>
          </a:p>
          <a:p>
            <a:pPr>
              <a:buFont typeface="Wingdings 2" panose="05020102010507070707" pitchFamily="18" charset="2"/>
              <a:buChar char=""/>
            </a:pPr>
            <a:r>
              <a:rPr lang="en-US" sz="1900" dirty="0">
                <a:solidFill>
                  <a:schemeClr val="tx1">
                    <a:lumMod val="75000"/>
                    <a:lumOff val="25000"/>
                  </a:schemeClr>
                </a:solidFill>
              </a:rPr>
              <a:t> Bootstrap</a:t>
            </a:r>
          </a:p>
          <a:p>
            <a:pPr>
              <a:buFont typeface="Wingdings 2" panose="05020102010507070707" pitchFamily="18" charset="2"/>
              <a:buChar char=""/>
            </a:pPr>
            <a:r>
              <a:rPr lang="en-US" sz="1900" dirty="0">
                <a:solidFill>
                  <a:schemeClr val="tx1">
                    <a:lumMod val="75000"/>
                    <a:lumOff val="25000"/>
                  </a:schemeClr>
                </a:solidFill>
              </a:rPr>
              <a:t> D3</a:t>
            </a:r>
          </a:p>
          <a:p>
            <a:pPr>
              <a:buFont typeface="Wingdings 2" panose="05020102010507070707" pitchFamily="18" charset="2"/>
              <a:buChar char=""/>
            </a:pPr>
            <a:r>
              <a:rPr lang="en-US" sz="1900" dirty="0">
                <a:solidFill>
                  <a:schemeClr val="tx1">
                    <a:lumMod val="75000"/>
                    <a:lumOff val="25000"/>
                  </a:schemeClr>
                </a:solidFill>
              </a:rPr>
              <a:t> HTML</a:t>
            </a:r>
          </a:p>
          <a:p>
            <a:pPr>
              <a:buFont typeface="Wingdings 2" panose="05020102010507070707" pitchFamily="18" charset="2"/>
              <a:buChar char=""/>
            </a:pPr>
            <a:r>
              <a:rPr lang="en-US" sz="1900" dirty="0">
                <a:solidFill>
                  <a:schemeClr val="tx1">
                    <a:lumMod val="75000"/>
                    <a:lumOff val="25000"/>
                  </a:schemeClr>
                </a:solidFill>
              </a:rPr>
              <a:t> CSS</a:t>
            </a:r>
          </a:p>
          <a:p>
            <a:endParaRPr lang="en-US" dirty="0">
              <a:solidFill>
                <a:schemeClr val="tx1">
                  <a:lumMod val="75000"/>
                  <a:lumOff val="25000"/>
                </a:schemeClr>
              </a:solidFill>
            </a:endParaRPr>
          </a:p>
        </p:txBody>
      </p:sp>
      <p:pic>
        <p:nvPicPr>
          <p:cNvPr id="10" name="Picture 9">
            <a:extLst>
              <a:ext uri="{FF2B5EF4-FFF2-40B4-BE49-F238E27FC236}">
                <a16:creationId xmlns:a16="http://schemas.microsoft.com/office/drawing/2014/main" id="{CAEE1F2C-88CC-4659-A487-E63186E9CBB5}"/>
              </a:ext>
            </a:extLst>
          </p:cNvPr>
          <p:cNvPicPr>
            <a:picLocks noChangeAspect="1"/>
          </p:cNvPicPr>
          <p:nvPr/>
        </p:nvPicPr>
        <p:blipFill>
          <a:blip r:embed="rId2"/>
          <a:stretch>
            <a:fillRect/>
          </a:stretch>
        </p:blipFill>
        <p:spPr>
          <a:xfrm>
            <a:off x="1" y="0"/>
            <a:ext cx="8013432" cy="6858000"/>
          </a:xfrm>
          <a:prstGeom prst="rect">
            <a:avLst/>
          </a:prstGeom>
        </p:spPr>
      </p:pic>
    </p:spTree>
    <p:extLst>
      <p:ext uri="{BB962C8B-B14F-4D97-AF65-F5344CB8AC3E}">
        <p14:creationId xmlns:p14="http://schemas.microsoft.com/office/powerpoint/2010/main" val="1117503456"/>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2020104020203"/>
              <a:ea typeface="+mn-ea"/>
              <a:cs typeface="+mn-cs"/>
            </a:endParaRPr>
          </a:p>
        </p:txBody>
      </p:sp>
      <p:sp>
        <p:nvSpPr>
          <p:cNvPr id="18" name="Rectangle 17">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63430B0-CDAD-4269-8618-724D73F65C96}"/>
              </a:ext>
            </a:extLst>
          </p:cNvPr>
          <p:cNvSpPr>
            <a:spLocks noGrp="1"/>
          </p:cNvSpPr>
          <p:nvPr>
            <p:ph type="title"/>
          </p:nvPr>
        </p:nvSpPr>
        <p:spPr>
          <a:xfrm>
            <a:off x="672280" y="944752"/>
            <a:ext cx="3259016" cy="923805"/>
          </a:xfrm>
        </p:spPr>
        <p:txBody>
          <a:bodyPr vert="horz" lIns="91440" tIns="45720" rIns="91440" bIns="45720" rtlCol="0" anchor="b">
            <a:normAutofit/>
          </a:bodyPr>
          <a:lstStyle/>
          <a:p>
            <a:r>
              <a:rPr lang="en-US" sz="2800" b="0" kern="1200" cap="all" dirty="0">
                <a:latin typeface="+mj-lt"/>
                <a:ea typeface="+mj-ea"/>
                <a:cs typeface="+mj-cs"/>
              </a:rPr>
              <a:t>Next steps</a:t>
            </a:r>
          </a:p>
        </p:txBody>
      </p:sp>
      <p:sp>
        <p:nvSpPr>
          <p:cNvPr id="20" name="Rectangle 19">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sp>
        <p:nvSpPr>
          <p:cNvPr id="24" name="Rectangle 23">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94B57E80-3DC5-4E2D-8B0A-765D4DC10BAB}"/>
              </a:ext>
            </a:extLst>
          </p:cNvPr>
          <p:cNvSpPr>
            <a:spLocks noGrp="1"/>
          </p:cNvSpPr>
          <p:nvPr>
            <p:ph type="body" sz="half" idx="2"/>
          </p:nvPr>
        </p:nvSpPr>
        <p:spPr>
          <a:xfrm>
            <a:off x="671513" y="2536031"/>
            <a:ext cx="3123783" cy="3671936"/>
          </a:xfrm>
        </p:spPr>
        <p:txBody>
          <a:bodyPr vert="horz" lIns="91440" tIns="45720" rIns="91440" bIns="45720" rtlCol="0" anchor="t">
            <a:normAutofit/>
          </a:bodyPr>
          <a:lstStyle/>
          <a:p>
            <a:pPr marL="285750" indent="-285750">
              <a:buFont typeface="Wingdings 2" panose="05020102010507070707" pitchFamily="18" charset="2"/>
              <a:buChar char=""/>
            </a:pPr>
            <a:r>
              <a:rPr lang="en-US" sz="1800" dirty="0"/>
              <a:t>Test other classifier models</a:t>
            </a:r>
          </a:p>
          <a:p>
            <a:pPr marL="285750" indent="-285750">
              <a:buFont typeface="Wingdings 2" panose="05020102010507070707" pitchFamily="18" charset="2"/>
              <a:buChar char=""/>
            </a:pPr>
            <a:r>
              <a:rPr lang="en-US" sz="1800" dirty="0"/>
              <a:t>Perform more feature engineering and feature transformation</a:t>
            </a:r>
          </a:p>
          <a:p>
            <a:pPr marL="285750" indent="-285750">
              <a:buFont typeface="Wingdings 2" panose="05020102010507070707" pitchFamily="18" charset="2"/>
              <a:buChar char=""/>
            </a:pPr>
            <a:r>
              <a:rPr lang="en-US" sz="1800" dirty="0"/>
              <a:t>Consider further evaluation metrics</a:t>
            </a:r>
          </a:p>
          <a:p>
            <a:pPr marL="285750" indent="-285750">
              <a:buFont typeface="Wingdings 2" panose="05020102010507070707" pitchFamily="18" charset="2"/>
              <a:buChar char=""/>
            </a:pPr>
            <a:r>
              <a:rPr lang="en-US" sz="1800" dirty="0"/>
              <a:t>Build web functionality to be able to input features and get results of given model</a:t>
            </a:r>
          </a:p>
        </p:txBody>
      </p:sp>
      <p:pic>
        <p:nvPicPr>
          <p:cNvPr id="8" name="Picture 7">
            <a:extLst>
              <a:ext uri="{FF2B5EF4-FFF2-40B4-BE49-F238E27FC236}">
                <a16:creationId xmlns:a16="http://schemas.microsoft.com/office/drawing/2014/main" id="{28CCBE71-0F47-4BAE-A93B-6D788A5C29ED}"/>
              </a:ext>
            </a:extLst>
          </p:cNvPr>
          <p:cNvPicPr>
            <a:picLocks noChangeAspect="1"/>
          </p:cNvPicPr>
          <p:nvPr/>
        </p:nvPicPr>
        <p:blipFill>
          <a:blip r:embed="rId2"/>
          <a:stretch>
            <a:fillRect/>
          </a:stretch>
        </p:blipFill>
        <p:spPr>
          <a:xfrm>
            <a:off x="5991880" y="784080"/>
            <a:ext cx="4100533" cy="5423887"/>
          </a:xfrm>
          <a:prstGeom prst="rect">
            <a:avLst/>
          </a:prstGeom>
        </p:spPr>
      </p:pic>
    </p:spTree>
    <p:extLst>
      <p:ext uri="{BB962C8B-B14F-4D97-AF65-F5344CB8AC3E}">
        <p14:creationId xmlns:p14="http://schemas.microsoft.com/office/powerpoint/2010/main" val="48460733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C786C-6762-4E2F-AE5B-19E21C1E72D1}"/>
              </a:ext>
            </a:extLst>
          </p:cNvPr>
          <p:cNvSpPr>
            <a:spLocks noGrp="1"/>
          </p:cNvSpPr>
          <p:nvPr>
            <p:ph type="ctrTitle"/>
          </p:nvPr>
        </p:nvSpPr>
        <p:spPr>
          <a:xfrm>
            <a:off x="783771" y="1066800"/>
            <a:ext cx="5727760" cy="4724400"/>
          </a:xfrm>
        </p:spPr>
        <p:txBody>
          <a:bodyPr anchor="ctr">
            <a:normAutofit/>
          </a:bodyPr>
          <a:lstStyle/>
          <a:p>
            <a:pPr algn="r"/>
            <a:r>
              <a:rPr lang="en-US" sz="5600" dirty="0">
                <a:solidFill>
                  <a:srgbClr val="FFFFFF">
                    <a:alpha val="90000"/>
                  </a:srgbClr>
                </a:solidFill>
              </a:rPr>
              <a:t>Questions</a:t>
            </a:r>
          </a:p>
        </p:txBody>
      </p:sp>
      <p:sp>
        <p:nvSpPr>
          <p:cNvPr id="17" name="Rectangle 16">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9156539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768835"/>
          </a:xfrm>
        </p:spPr>
        <p:txBody>
          <a:bodyPr>
            <a:normAutofit/>
          </a:bodyPr>
          <a:lstStyle/>
          <a:p>
            <a:r>
              <a:rPr lang="en-US" dirty="0">
                <a:solidFill>
                  <a:schemeClr val="tx1">
                    <a:lumMod val="85000"/>
                    <a:lumOff val="15000"/>
                  </a:schemeClr>
                </a:solidFill>
              </a:rPr>
              <a:t>The PROBLEM </a:t>
            </a:r>
          </a:p>
        </p:txBody>
      </p:sp>
      <p:sp>
        <p:nvSpPr>
          <p:cNvPr id="3" name="TextBox 2">
            <a:extLst>
              <a:ext uri="{FF2B5EF4-FFF2-40B4-BE49-F238E27FC236}">
                <a16:creationId xmlns:a16="http://schemas.microsoft.com/office/drawing/2014/main" id="{D3A2086B-34EA-4B60-8D8E-C91069C268D4}"/>
              </a:ext>
            </a:extLst>
          </p:cNvPr>
          <p:cNvSpPr txBox="1"/>
          <p:nvPr/>
        </p:nvSpPr>
        <p:spPr>
          <a:xfrm>
            <a:off x="689113" y="1609930"/>
            <a:ext cx="10813774" cy="1200329"/>
          </a:xfrm>
          <a:prstGeom prst="rect">
            <a:avLst/>
          </a:prstGeom>
          <a:noFill/>
        </p:spPr>
        <p:txBody>
          <a:bodyPr wrap="square" rtlCol="0">
            <a:spAutoFit/>
          </a:bodyPr>
          <a:lstStyle/>
          <a:p>
            <a:r>
              <a:rPr lang="en-US" dirty="0"/>
              <a:t>Most crimes in the city of Chicago go unsolved according to the Pew Research Center. ¹</a:t>
            </a:r>
          </a:p>
          <a:p>
            <a:endParaRPr lang="en-US" dirty="0"/>
          </a:p>
          <a:p>
            <a:r>
              <a:rPr lang="en-US" dirty="0"/>
              <a:t>Using Machine Learning can assist to determine resolution (arrest or no arrest) of reported crimes.</a:t>
            </a:r>
          </a:p>
          <a:p>
            <a:endParaRPr lang="en-US" dirty="0"/>
          </a:p>
        </p:txBody>
      </p:sp>
      <p:sp>
        <p:nvSpPr>
          <p:cNvPr id="4" name="Footer Placeholder 3">
            <a:extLst>
              <a:ext uri="{FF2B5EF4-FFF2-40B4-BE49-F238E27FC236}">
                <a16:creationId xmlns:a16="http://schemas.microsoft.com/office/drawing/2014/main" id="{4E37DA2D-A4CC-4661-9627-8EA9ECA8B6DE}"/>
              </a:ext>
            </a:extLst>
          </p:cNvPr>
          <p:cNvSpPr>
            <a:spLocks noGrp="1"/>
          </p:cNvSpPr>
          <p:nvPr>
            <p:ph type="ftr" sz="quarter" idx="11"/>
          </p:nvPr>
        </p:nvSpPr>
        <p:spPr/>
        <p:txBody>
          <a:bodyPr/>
          <a:lstStyle/>
          <a:p>
            <a:r>
              <a:rPr lang="en-US" dirty="0"/>
              <a:t>1.</a:t>
            </a:r>
            <a:r>
              <a:rPr lang="en-US" dirty="0">
                <a:hlinkClick r:id="rId3"/>
              </a:rPr>
              <a:t> https://www.pewresearch.org/fact-tank/2017/03/01/most-violent-and-property-crimes-in-the-u-s-go-unsolved/</a:t>
            </a:r>
            <a:r>
              <a:rPr lang="en-US" dirty="0"/>
              <a:t> </a:t>
            </a:r>
          </a:p>
        </p:txBody>
      </p:sp>
      <p:sp>
        <p:nvSpPr>
          <p:cNvPr id="6" name="Title 1">
            <a:extLst>
              <a:ext uri="{FF2B5EF4-FFF2-40B4-BE49-F238E27FC236}">
                <a16:creationId xmlns:a16="http://schemas.microsoft.com/office/drawing/2014/main" id="{C6A7BB6E-9ED6-4BAD-ACBD-84E3380C0139}"/>
              </a:ext>
            </a:extLst>
          </p:cNvPr>
          <p:cNvSpPr txBox="1">
            <a:spLocks/>
          </p:cNvSpPr>
          <p:nvPr/>
        </p:nvSpPr>
        <p:spPr>
          <a:xfrm>
            <a:off x="581192" y="2660165"/>
            <a:ext cx="11029616" cy="76883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lumMod val="85000"/>
                    <a:lumOff val="15000"/>
                  </a:schemeClr>
                </a:solidFill>
              </a:rPr>
              <a:t>The StAKEhOLDErs</a:t>
            </a:r>
          </a:p>
        </p:txBody>
      </p:sp>
      <p:sp>
        <p:nvSpPr>
          <p:cNvPr id="5" name="TextBox 4">
            <a:extLst>
              <a:ext uri="{FF2B5EF4-FFF2-40B4-BE49-F238E27FC236}">
                <a16:creationId xmlns:a16="http://schemas.microsoft.com/office/drawing/2014/main" id="{415AA340-63B8-4E35-94F9-4DCC8D61B805}"/>
              </a:ext>
            </a:extLst>
          </p:cNvPr>
          <p:cNvSpPr txBox="1"/>
          <p:nvPr/>
        </p:nvSpPr>
        <p:spPr>
          <a:xfrm>
            <a:off x="689113" y="3602072"/>
            <a:ext cx="10694504" cy="2031325"/>
          </a:xfrm>
          <a:prstGeom prst="rect">
            <a:avLst/>
          </a:prstGeom>
          <a:noFill/>
        </p:spPr>
        <p:txBody>
          <a:bodyPr wrap="square" rtlCol="0">
            <a:spAutoFit/>
          </a:bodyPr>
          <a:lstStyle/>
          <a:p>
            <a:r>
              <a:rPr lang="en-US" dirty="0"/>
              <a:t>Target Clients: police departments in the city of Chicago, lawmakers, city planners, correctional facilities and a multitude of other actors who are affected by the number of arrests in the city. </a:t>
            </a:r>
          </a:p>
          <a:p>
            <a:endParaRPr lang="en-US" dirty="0"/>
          </a:p>
          <a:p>
            <a:r>
              <a:rPr lang="en-US" dirty="0"/>
              <a:t>Predicting whether a crime resulted in an arrest could help decision makers determine the most likely conditions that could result in future arrests and thus make contingency plans for mitigating the conditions that cause the likelihood to go up, not only making neighborhoods safer, but also planning for police staffing needs, correctional facility needs, and other. </a:t>
            </a:r>
          </a:p>
        </p:txBody>
      </p:sp>
    </p:spTree>
    <p:extLst>
      <p:ext uri="{BB962C8B-B14F-4D97-AF65-F5344CB8AC3E}">
        <p14:creationId xmlns:p14="http://schemas.microsoft.com/office/powerpoint/2010/main" val="38979486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a:solidFill>
                  <a:schemeClr val="tx1">
                    <a:lumMod val="85000"/>
                    <a:lumOff val="15000"/>
                  </a:schemeClr>
                </a:solidFill>
              </a:rPr>
              <a:t>The DataSet </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136657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43">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6" name="Rectangle 45">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49" name="Rectangle 48">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50" name="Rectangle 4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F167566-2BFB-4821-87E1-A810B9461C89}"/>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600">
                <a:solidFill>
                  <a:srgbClr val="FFFFFF"/>
                </a:solidFill>
              </a:rPr>
              <a:t>Data Visualization</a:t>
            </a:r>
            <a:br>
              <a:rPr lang="en-US" sz="3600">
                <a:solidFill>
                  <a:srgbClr val="FFFFFF"/>
                </a:solidFill>
              </a:rPr>
            </a:br>
            <a:br>
              <a:rPr lang="en-US" sz="3600">
                <a:solidFill>
                  <a:srgbClr val="FFFFFF"/>
                </a:solidFill>
              </a:rPr>
            </a:br>
            <a:endParaRPr lang="en-US" sz="3600">
              <a:solidFill>
                <a:srgbClr val="FFFFFF"/>
              </a:solidFill>
            </a:endParaRPr>
          </a:p>
        </p:txBody>
      </p:sp>
      <p:pic>
        <p:nvPicPr>
          <p:cNvPr id="5" name="Picture 4">
            <a:extLst>
              <a:ext uri="{FF2B5EF4-FFF2-40B4-BE49-F238E27FC236}">
                <a16:creationId xmlns:a16="http://schemas.microsoft.com/office/drawing/2014/main" id="{2242F161-D3EC-46C6-A7DF-2A2C10C6AB1F}"/>
              </a:ext>
            </a:extLst>
          </p:cNvPr>
          <p:cNvPicPr>
            <a:picLocks noChangeAspect="1"/>
          </p:cNvPicPr>
          <p:nvPr/>
        </p:nvPicPr>
        <p:blipFill>
          <a:blip r:embed="rId2"/>
          <a:stretch>
            <a:fillRect/>
          </a:stretch>
        </p:blipFill>
        <p:spPr>
          <a:xfrm>
            <a:off x="5244079" y="3150955"/>
            <a:ext cx="5828215" cy="3490001"/>
          </a:xfrm>
          <a:prstGeom prst="rect">
            <a:avLst/>
          </a:prstGeom>
        </p:spPr>
      </p:pic>
      <p:pic>
        <p:nvPicPr>
          <p:cNvPr id="8" name="Picture 7">
            <a:extLst>
              <a:ext uri="{FF2B5EF4-FFF2-40B4-BE49-F238E27FC236}">
                <a16:creationId xmlns:a16="http://schemas.microsoft.com/office/drawing/2014/main" id="{C56E29AE-F2CB-49F8-9863-EA7DDBB8001A}"/>
              </a:ext>
            </a:extLst>
          </p:cNvPr>
          <p:cNvPicPr>
            <a:picLocks noChangeAspect="1"/>
          </p:cNvPicPr>
          <p:nvPr/>
        </p:nvPicPr>
        <p:blipFill>
          <a:blip r:embed="rId3"/>
          <a:stretch>
            <a:fillRect/>
          </a:stretch>
        </p:blipFill>
        <p:spPr>
          <a:xfrm>
            <a:off x="4148668" y="293109"/>
            <a:ext cx="3060515" cy="2842878"/>
          </a:xfrm>
          <a:prstGeom prst="rect">
            <a:avLst/>
          </a:prstGeom>
        </p:spPr>
      </p:pic>
      <p:pic>
        <p:nvPicPr>
          <p:cNvPr id="9" name="Picture 8">
            <a:extLst>
              <a:ext uri="{FF2B5EF4-FFF2-40B4-BE49-F238E27FC236}">
                <a16:creationId xmlns:a16="http://schemas.microsoft.com/office/drawing/2014/main" id="{4C3C728A-2930-4EDC-A45C-F21DA993F650}"/>
              </a:ext>
            </a:extLst>
          </p:cNvPr>
          <p:cNvPicPr>
            <a:picLocks noChangeAspect="1"/>
          </p:cNvPicPr>
          <p:nvPr/>
        </p:nvPicPr>
        <p:blipFill>
          <a:blip r:embed="rId4"/>
          <a:stretch>
            <a:fillRect/>
          </a:stretch>
        </p:blipFill>
        <p:spPr>
          <a:xfrm>
            <a:off x="7103242" y="293109"/>
            <a:ext cx="5088758" cy="2810671"/>
          </a:xfrm>
          <a:prstGeom prst="rect">
            <a:avLst/>
          </a:prstGeom>
        </p:spPr>
      </p:pic>
    </p:spTree>
    <p:extLst>
      <p:ext uri="{BB962C8B-B14F-4D97-AF65-F5344CB8AC3E}">
        <p14:creationId xmlns:p14="http://schemas.microsoft.com/office/powerpoint/2010/main" val="2319264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Used </a:t>
            </a:r>
            <a:r>
              <a:rPr lang="en-US" sz="1800" dirty="0" err="1">
                <a:solidFill>
                  <a:srgbClr val="FFFFFF"/>
                </a:solidFill>
              </a:rPr>
              <a:t>sklearn</a:t>
            </a:r>
            <a:r>
              <a:rPr lang="en-US" sz="1800" dirty="0">
                <a:solidFill>
                  <a:srgbClr val="FFFFFF"/>
                </a:solidFill>
              </a:rPr>
              <a:t> in </a:t>
            </a:r>
            <a:r>
              <a:rPr lang="en-US" sz="1800" dirty="0" err="1">
                <a:solidFill>
                  <a:srgbClr val="FFFFFF"/>
                </a:solidFill>
              </a:rPr>
              <a:t>Jupyter</a:t>
            </a:r>
            <a:r>
              <a:rPr lang="en-US" sz="1800" dirty="0">
                <a:solidFill>
                  <a:srgbClr val="FFFFFF"/>
                </a:solidFill>
              </a:rPr>
              <a:t> Notebook to fit and test model</a:t>
            </a:r>
          </a:p>
          <a:p>
            <a:r>
              <a:rPr lang="en-US" sz="1800" dirty="0">
                <a:solidFill>
                  <a:srgbClr val="FFFFFF"/>
                </a:solidFill>
              </a:rPr>
              <a:t>Trained model on 2016-2018 crime data. Binary target variable: arrest or no arrest</a:t>
            </a:r>
          </a:p>
          <a:p>
            <a:r>
              <a:rPr lang="en-US" sz="1800" dirty="0">
                <a:solidFill>
                  <a:srgbClr val="FFFFFF"/>
                </a:solidFill>
              </a:rPr>
              <a:t>Three models trained: Random Forest, SGD Classifier, Linear SVM</a:t>
            </a:r>
          </a:p>
          <a:p>
            <a:r>
              <a:rPr lang="en-US" sz="1800" dirty="0">
                <a:solidFill>
                  <a:srgbClr val="FFFFFF"/>
                </a:solidFill>
              </a:rPr>
              <a:t>Different features used in each model</a:t>
            </a:r>
          </a:p>
        </p:txBody>
      </p:sp>
      <p:pic>
        <p:nvPicPr>
          <p:cNvPr id="5" name="Picture 4">
            <a:extLst>
              <a:ext uri="{FF2B5EF4-FFF2-40B4-BE49-F238E27FC236}">
                <a16:creationId xmlns:a16="http://schemas.microsoft.com/office/drawing/2014/main" id="{BB589EB0-2FDD-4508-BB3F-366C71F4805C}"/>
              </a:ext>
            </a:extLst>
          </p:cNvPr>
          <p:cNvPicPr>
            <a:picLocks noChangeAspect="1"/>
          </p:cNvPicPr>
          <p:nvPr/>
        </p:nvPicPr>
        <p:blipFill>
          <a:blip r:embed="rId2"/>
          <a:stretch>
            <a:fillRect/>
          </a:stretch>
        </p:blipFill>
        <p:spPr>
          <a:xfrm>
            <a:off x="4592231" y="727409"/>
            <a:ext cx="7153235" cy="5818901"/>
          </a:xfrm>
          <a:prstGeom prst="rect">
            <a:avLst/>
          </a:prstGeom>
        </p:spPr>
      </p:pic>
    </p:spTree>
    <p:extLst>
      <p:ext uri="{BB962C8B-B14F-4D97-AF65-F5344CB8AC3E}">
        <p14:creationId xmlns:p14="http://schemas.microsoft.com/office/powerpoint/2010/main" val="358851011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683026"/>
            <a:ext cx="3409782" cy="4317724"/>
          </a:xfrm>
        </p:spPr>
        <p:txBody>
          <a:bodyPr>
            <a:normAutofit/>
          </a:bodyPr>
          <a:lstStyle/>
          <a:p>
            <a:r>
              <a:rPr lang="en-US" sz="1800" dirty="0">
                <a:solidFill>
                  <a:srgbClr val="FFFFFF"/>
                </a:solidFill>
              </a:rPr>
              <a:t>Tested model on 2019 crime data. Binary target variable: arrest or no arrest</a:t>
            </a:r>
          </a:p>
          <a:p>
            <a:r>
              <a:rPr lang="en-US" sz="1800" dirty="0">
                <a:solidFill>
                  <a:srgbClr val="FFFFFF"/>
                </a:solidFill>
              </a:rPr>
              <a:t>Output classification report to compare model performance</a:t>
            </a:r>
          </a:p>
          <a:p>
            <a:r>
              <a:rPr lang="en-US" sz="1800" dirty="0">
                <a:solidFill>
                  <a:srgbClr val="FFFFFF"/>
                </a:solidFill>
              </a:rPr>
              <a:t>Use of other models and their accuracy assessments can give more insight into best features for model training</a:t>
            </a:r>
          </a:p>
        </p:txBody>
      </p:sp>
      <p:pic>
        <p:nvPicPr>
          <p:cNvPr id="6" name="Picture 5">
            <a:extLst>
              <a:ext uri="{FF2B5EF4-FFF2-40B4-BE49-F238E27FC236}">
                <a16:creationId xmlns:a16="http://schemas.microsoft.com/office/drawing/2014/main" id="{63CB717D-0B40-47EA-9B75-03D9A5D69530}"/>
              </a:ext>
            </a:extLst>
          </p:cNvPr>
          <p:cNvPicPr>
            <a:picLocks noChangeAspect="1"/>
          </p:cNvPicPr>
          <p:nvPr/>
        </p:nvPicPr>
        <p:blipFill>
          <a:blip r:embed="rId2"/>
          <a:stretch>
            <a:fillRect/>
          </a:stretch>
        </p:blipFill>
        <p:spPr>
          <a:xfrm>
            <a:off x="4663986" y="664946"/>
            <a:ext cx="6756321" cy="6056637"/>
          </a:xfrm>
          <a:prstGeom prst="rect">
            <a:avLst/>
          </a:prstGeom>
        </p:spPr>
      </p:pic>
    </p:spTree>
    <p:extLst>
      <p:ext uri="{BB962C8B-B14F-4D97-AF65-F5344CB8AC3E}">
        <p14:creationId xmlns:p14="http://schemas.microsoft.com/office/powerpoint/2010/main" val="325306798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RESULTS</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5" y="1806480"/>
            <a:ext cx="3409782" cy="4317724"/>
          </a:xfrm>
        </p:spPr>
        <p:txBody>
          <a:bodyPr>
            <a:normAutofit fontScale="85000" lnSpcReduction="20000"/>
          </a:bodyPr>
          <a:lstStyle/>
          <a:p>
            <a:r>
              <a:rPr lang="en-US" sz="1900" dirty="0">
                <a:solidFill>
                  <a:srgbClr val="FFFFFF"/>
                </a:solidFill>
              </a:rPr>
              <a:t>All models much better at labeling crimes that did not result in arrest as non-arrest than those that did result in arrest as arrest</a:t>
            </a:r>
          </a:p>
          <a:p>
            <a:r>
              <a:rPr lang="en-US" sz="1900" dirty="0">
                <a:solidFill>
                  <a:srgbClr val="FFFFFF"/>
                </a:solidFill>
              </a:rPr>
              <a:t>All models classified less than 50% of true arrests as arrests, but classified virtually 100% of true non-arrests as non-arrests</a:t>
            </a:r>
          </a:p>
          <a:p>
            <a:r>
              <a:rPr lang="en-US" sz="1900" dirty="0">
                <a:solidFill>
                  <a:srgbClr val="FFFFFF"/>
                </a:solidFill>
              </a:rPr>
              <a:t>All models had weighted average precision greater than 75%, meaning that for all instances classified one way or the other, based on the weighted occurrence of each class, they were correct more than 75% of the time</a:t>
            </a:r>
          </a:p>
          <a:p>
            <a:endParaRPr lang="en-US" sz="1800" dirty="0">
              <a:solidFill>
                <a:srgbClr val="FFFFFF"/>
              </a:solidFill>
            </a:endParaRPr>
          </a:p>
        </p:txBody>
      </p:sp>
      <p:pic>
        <p:nvPicPr>
          <p:cNvPr id="4" name="Picture 3">
            <a:extLst>
              <a:ext uri="{FF2B5EF4-FFF2-40B4-BE49-F238E27FC236}">
                <a16:creationId xmlns:a16="http://schemas.microsoft.com/office/drawing/2014/main" id="{D66BF6DB-E74F-418F-8326-75BC12FBB861}"/>
              </a:ext>
            </a:extLst>
          </p:cNvPr>
          <p:cNvPicPr>
            <a:picLocks noChangeAspect="1"/>
          </p:cNvPicPr>
          <p:nvPr/>
        </p:nvPicPr>
        <p:blipFill>
          <a:blip r:embed="rId2"/>
          <a:stretch>
            <a:fillRect/>
          </a:stretch>
        </p:blipFill>
        <p:spPr>
          <a:xfrm>
            <a:off x="4308732" y="625396"/>
            <a:ext cx="4718054" cy="1963659"/>
          </a:xfrm>
          <a:prstGeom prst="rect">
            <a:avLst/>
          </a:prstGeom>
        </p:spPr>
      </p:pic>
      <p:pic>
        <p:nvPicPr>
          <p:cNvPr id="5" name="Picture 4">
            <a:extLst>
              <a:ext uri="{FF2B5EF4-FFF2-40B4-BE49-F238E27FC236}">
                <a16:creationId xmlns:a16="http://schemas.microsoft.com/office/drawing/2014/main" id="{DAFC9502-FC7E-4710-AAB8-4044DFFFEEDD}"/>
              </a:ext>
            </a:extLst>
          </p:cNvPr>
          <p:cNvPicPr>
            <a:picLocks noChangeAspect="1"/>
          </p:cNvPicPr>
          <p:nvPr/>
        </p:nvPicPr>
        <p:blipFill>
          <a:blip r:embed="rId3"/>
          <a:stretch>
            <a:fillRect/>
          </a:stretch>
        </p:blipFill>
        <p:spPr>
          <a:xfrm>
            <a:off x="7213739" y="2532022"/>
            <a:ext cx="4832488" cy="2024785"/>
          </a:xfrm>
          <a:prstGeom prst="rect">
            <a:avLst/>
          </a:prstGeom>
        </p:spPr>
      </p:pic>
      <p:pic>
        <p:nvPicPr>
          <p:cNvPr id="7" name="Picture 6">
            <a:extLst>
              <a:ext uri="{FF2B5EF4-FFF2-40B4-BE49-F238E27FC236}">
                <a16:creationId xmlns:a16="http://schemas.microsoft.com/office/drawing/2014/main" id="{3CAEAFE1-CDB4-4582-BA8A-402FEE366861}"/>
              </a:ext>
            </a:extLst>
          </p:cNvPr>
          <p:cNvPicPr>
            <a:picLocks noChangeAspect="1"/>
          </p:cNvPicPr>
          <p:nvPr/>
        </p:nvPicPr>
        <p:blipFill>
          <a:blip r:embed="rId4"/>
          <a:stretch>
            <a:fillRect/>
          </a:stretch>
        </p:blipFill>
        <p:spPr>
          <a:xfrm>
            <a:off x="4308732" y="4568880"/>
            <a:ext cx="4846380" cy="1997950"/>
          </a:xfrm>
          <a:prstGeom prst="rect">
            <a:avLst/>
          </a:prstGeom>
        </p:spPr>
      </p:pic>
      <p:sp>
        <p:nvSpPr>
          <p:cNvPr id="8" name="Oval 7">
            <a:extLst>
              <a:ext uri="{FF2B5EF4-FFF2-40B4-BE49-F238E27FC236}">
                <a16:creationId xmlns:a16="http://schemas.microsoft.com/office/drawing/2014/main" id="{ADB9D64A-B7F2-47A6-8F2C-714541C5678A}"/>
              </a:ext>
            </a:extLst>
          </p:cNvPr>
          <p:cNvSpPr/>
          <p:nvPr/>
        </p:nvSpPr>
        <p:spPr>
          <a:xfrm>
            <a:off x="7593496" y="2239617"/>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7DAA05-218D-4A2F-8F1B-5D56F2C5E011}"/>
              </a:ext>
            </a:extLst>
          </p:cNvPr>
          <p:cNvSpPr/>
          <p:nvPr/>
        </p:nvSpPr>
        <p:spPr>
          <a:xfrm>
            <a:off x="10581861" y="4267959"/>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96F3DB1-84C9-418E-9D67-1989944181A2}"/>
              </a:ext>
            </a:extLst>
          </p:cNvPr>
          <p:cNvSpPr/>
          <p:nvPr/>
        </p:nvSpPr>
        <p:spPr>
          <a:xfrm>
            <a:off x="7730721" y="6277982"/>
            <a:ext cx="622852" cy="28884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4184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77CFF3-FF07-4840-9662-C04C089A1D93}"/>
              </a:ext>
            </a:extLst>
          </p:cNvPr>
          <p:cNvSpPr>
            <a:spLocks noGrp="1"/>
          </p:cNvSpPr>
          <p:nvPr>
            <p:ph type="title"/>
          </p:nvPr>
        </p:nvSpPr>
        <p:spPr>
          <a:xfrm>
            <a:off x="601255" y="702155"/>
            <a:ext cx="3409783" cy="980871"/>
          </a:xfrm>
        </p:spPr>
        <p:txBody>
          <a:bodyPr>
            <a:normAutofit/>
          </a:bodyPr>
          <a:lstStyle/>
          <a:p>
            <a:r>
              <a:rPr lang="en-US" dirty="0">
                <a:solidFill>
                  <a:srgbClr val="FFFFFF"/>
                </a:solidFill>
              </a:rPr>
              <a:t>MACHINE LEARNING: PreDICT</a:t>
            </a:r>
          </a:p>
        </p:txBody>
      </p:sp>
      <p:sp>
        <p:nvSpPr>
          <p:cNvPr id="3" name="Content Placeholder 2">
            <a:extLst>
              <a:ext uri="{FF2B5EF4-FFF2-40B4-BE49-F238E27FC236}">
                <a16:creationId xmlns:a16="http://schemas.microsoft.com/office/drawing/2014/main" id="{291A22E3-414E-42EB-97B8-CD995647400B}"/>
              </a:ext>
            </a:extLst>
          </p:cNvPr>
          <p:cNvSpPr>
            <a:spLocks noGrp="1"/>
          </p:cNvSpPr>
          <p:nvPr>
            <p:ph idx="1"/>
          </p:nvPr>
        </p:nvSpPr>
        <p:spPr>
          <a:xfrm>
            <a:off x="601254" y="1683027"/>
            <a:ext cx="3409783" cy="4472818"/>
          </a:xfrm>
        </p:spPr>
        <p:txBody>
          <a:bodyPr>
            <a:normAutofit fontScale="70000" lnSpcReduction="20000"/>
          </a:bodyPr>
          <a:lstStyle/>
          <a:p>
            <a:pPr>
              <a:lnSpc>
                <a:spcPct val="90000"/>
              </a:lnSpc>
            </a:pPr>
            <a:r>
              <a:rPr lang="en-US" sz="2300" dirty="0">
                <a:solidFill>
                  <a:srgbClr val="FFFFFF"/>
                </a:solidFill>
              </a:rPr>
              <a:t>For our prediction page, we used Multi-layer Perception (MLP), which is a supervised machine learning algorithm that trains by using non-linear, hidden layers. Each layer trains by input from the previous layer. </a:t>
            </a:r>
          </a:p>
          <a:p>
            <a:pPr>
              <a:lnSpc>
                <a:spcPct val="90000"/>
              </a:lnSpc>
            </a:pPr>
            <a:r>
              <a:rPr lang="en-US" sz="2300" dirty="0">
                <a:solidFill>
                  <a:srgbClr val="FFFFFF"/>
                </a:solidFill>
              </a:rPr>
              <a:t>We scaled down the features used in this model to 5 make it easier for user input to demonstrate how the machine predicts.</a:t>
            </a:r>
          </a:p>
          <a:p>
            <a:pPr>
              <a:lnSpc>
                <a:spcPct val="90000"/>
              </a:lnSpc>
            </a:pPr>
            <a:r>
              <a:rPr lang="en-US" sz="2300" dirty="0">
                <a:solidFill>
                  <a:srgbClr val="FFFFFF"/>
                </a:solidFill>
              </a:rPr>
              <a:t>The five features used in this model are </a:t>
            </a:r>
          </a:p>
          <a:p>
            <a:pPr marL="666900" lvl="1" indent="-342900">
              <a:lnSpc>
                <a:spcPct val="90000"/>
              </a:lnSpc>
              <a:buFont typeface="+mj-lt"/>
              <a:buAutoNum type="arabicPeriod"/>
            </a:pPr>
            <a:r>
              <a:rPr lang="en-US" sz="2300" dirty="0">
                <a:solidFill>
                  <a:srgbClr val="FFFFFF"/>
                </a:solidFill>
              </a:rPr>
              <a:t>Month</a:t>
            </a:r>
          </a:p>
          <a:p>
            <a:pPr marL="666900" lvl="1" indent="-342900">
              <a:lnSpc>
                <a:spcPct val="90000"/>
              </a:lnSpc>
              <a:buFont typeface="+mj-lt"/>
              <a:buAutoNum type="arabicPeriod"/>
            </a:pPr>
            <a:r>
              <a:rPr lang="en-US" sz="2300" dirty="0">
                <a:solidFill>
                  <a:srgbClr val="FFFFFF"/>
                </a:solidFill>
              </a:rPr>
              <a:t>Hour </a:t>
            </a:r>
          </a:p>
          <a:p>
            <a:pPr marL="666900" lvl="1" indent="-342900">
              <a:lnSpc>
                <a:spcPct val="90000"/>
              </a:lnSpc>
              <a:buFont typeface="+mj-lt"/>
              <a:buAutoNum type="arabicPeriod"/>
            </a:pPr>
            <a:r>
              <a:rPr lang="en-US" sz="2300" dirty="0">
                <a:solidFill>
                  <a:srgbClr val="FFFFFF"/>
                </a:solidFill>
              </a:rPr>
              <a:t>Day of the week </a:t>
            </a:r>
          </a:p>
          <a:p>
            <a:pPr marL="666900" lvl="1" indent="-342900">
              <a:lnSpc>
                <a:spcPct val="90000"/>
              </a:lnSpc>
              <a:buFont typeface="+mj-lt"/>
              <a:buAutoNum type="arabicPeriod"/>
            </a:pPr>
            <a:r>
              <a:rPr lang="en-US" sz="2300" dirty="0">
                <a:solidFill>
                  <a:srgbClr val="FFFFFF"/>
                </a:solidFill>
              </a:rPr>
              <a:t>Type of crime</a:t>
            </a:r>
          </a:p>
          <a:p>
            <a:pPr marL="666900" lvl="1" indent="-342900">
              <a:lnSpc>
                <a:spcPct val="90000"/>
              </a:lnSpc>
              <a:buFont typeface="+mj-lt"/>
              <a:buAutoNum type="arabicPeriod"/>
            </a:pPr>
            <a:r>
              <a:rPr lang="en-US" sz="2300" dirty="0">
                <a:solidFill>
                  <a:srgbClr val="FFFFFF"/>
                </a:solidFill>
              </a:rPr>
              <a:t>Location</a:t>
            </a:r>
          </a:p>
          <a:p>
            <a:endParaRPr lang="en-US" sz="1800" dirty="0">
              <a:solidFill>
                <a:srgbClr val="FFFFFF"/>
              </a:solidFill>
            </a:endParaRPr>
          </a:p>
        </p:txBody>
      </p:sp>
      <p:pic>
        <p:nvPicPr>
          <p:cNvPr id="9" name="Picture 8">
            <a:extLst>
              <a:ext uri="{FF2B5EF4-FFF2-40B4-BE49-F238E27FC236}">
                <a16:creationId xmlns:a16="http://schemas.microsoft.com/office/drawing/2014/main" id="{004B8B21-EA6A-4BA6-83B6-16BDF93642B5}"/>
              </a:ext>
            </a:extLst>
          </p:cNvPr>
          <p:cNvPicPr>
            <a:picLocks noChangeAspect="1"/>
          </p:cNvPicPr>
          <p:nvPr/>
        </p:nvPicPr>
        <p:blipFill>
          <a:blip r:embed="rId2"/>
          <a:stretch>
            <a:fillRect/>
          </a:stretch>
        </p:blipFill>
        <p:spPr>
          <a:xfrm>
            <a:off x="5018085" y="898169"/>
            <a:ext cx="6048123" cy="5257675"/>
          </a:xfrm>
          <a:prstGeom prst="rect">
            <a:avLst/>
          </a:prstGeom>
        </p:spPr>
      </p:pic>
    </p:spTree>
    <p:extLst>
      <p:ext uri="{BB962C8B-B14F-4D97-AF65-F5344CB8AC3E}">
        <p14:creationId xmlns:p14="http://schemas.microsoft.com/office/powerpoint/2010/main" val="359681860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07F30-E11F-4156-A5BA-B6366296EEB7}"/>
              </a:ext>
            </a:extLst>
          </p:cNvPr>
          <p:cNvSpPr>
            <a:spLocks noGrp="1"/>
          </p:cNvSpPr>
          <p:nvPr>
            <p:ph type="title"/>
          </p:nvPr>
        </p:nvSpPr>
        <p:spPr/>
        <p:txBody>
          <a:bodyPr/>
          <a:lstStyle/>
          <a:p>
            <a:r>
              <a:rPr lang="en-US" dirty="0"/>
              <a:t>Demonstration</a:t>
            </a:r>
          </a:p>
        </p:txBody>
      </p:sp>
      <p:pic>
        <p:nvPicPr>
          <p:cNvPr id="5" name="Chicago-Crime">
            <a:hlinkClick r:id="" action="ppaction://media"/>
            <a:extLst>
              <a:ext uri="{FF2B5EF4-FFF2-40B4-BE49-F238E27FC236}">
                <a16:creationId xmlns:a16="http://schemas.microsoft.com/office/drawing/2014/main" id="{32EF4933-E8C5-4967-BB05-53CBFB38FA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24472" y="1143000"/>
            <a:ext cx="7403908" cy="4730752"/>
          </a:xfrm>
        </p:spPr>
      </p:pic>
    </p:spTree>
    <p:extLst>
      <p:ext uri="{BB962C8B-B14F-4D97-AF65-F5344CB8AC3E}">
        <p14:creationId xmlns:p14="http://schemas.microsoft.com/office/powerpoint/2010/main" val="95328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3.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570</Words>
  <Application>Microsoft Office PowerPoint</Application>
  <PresentationFormat>Widescreen</PresentationFormat>
  <Paragraphs>67</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Franklin Gothic Book</vt:lpstr>
      <vt:lpstr>Franklin Gothic Demi</vt:lpstr>
      <vt:lpstr>Wingdings 2</vt:lpstr>
      <vt:lpstr>DividendVTI</vt:lpstr>
      <vt:lpstr>Chicago CRIME</vt:lpstr>
      <vt:lpstr>The PROBLEM </vt:lpstr>
      <vt:lpstr>The DataSet </vt:lpstr>
      <vt:lpstr>Data Visualization  </vt:lpstr>
      <vt:lpstr>MACHINE LEARNING</vt:lpstr>
      <vt:lpstr>MACHINE LEARNING</vt:lpstr>
      <vt:lpstr>MACHINE LEARNING: RESULTS</vt:lpstr>
      <vt:lpstr>MACHINE LEARNING: PreDICT</vt:lpstr>
      <vt:lpstr>Demonstration</vt:lpstr>
      <vt:lpstr>Under the hood</vt:lpstr>
      <vt:lpstr>Next steps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2020-04-06T21:28:21Z</dcterms:created>
  <dcterms:modified xsi:type="dcterms:W3CDTF">2020-05-27T01:44:55Z</dcterms:modified>
</cp:coreProperties>
</file>